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6"/>
  </p:notesMasterIdLst>
  <p:sldIdLst>
    <p:sldId id="306" r:id="rId5"/>
    <p:sldId id="307" r:id="rId6"/>
    <p:sldId id="308" r:id="rId7"/>
    <p:sldId id="294" r:id="rId8"/>
    <p:sldId id="295" r:id="rId9"/>
    <p:sldId id="310" r:id="rId10"/>
    <p:sldId id="304" r:id="rId11"/>
    <p:sldId id="305" r:id="rId12"/>
    <p:sldId id="313" r:id="rId13"/>
    <p:sldId id="311" r:id="rId14"/>
    <p:sldId id="31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84948" autoAdjust="0"/>
  </p:normalViewPr>
  <p:slideViewPr>
    <p:cSldViewPr snapToGrid="0">
      <p:cViewPr varScale="1">
        <p:scale>
          <a:sx n="77" d="100"/>
          <a:sy n="77" d="100"/>
        </p:scale>
        <p:origin x="498" y="90"/>
      </p:cViewPr>
      <p:guideLst>
        <p:guide orient="horz" pos="1392"/>
        <p:guide pos="7056"/>
        <p:guide orient="horz" pos="3168"/>
      </p:guideLst>
    </p:cSldViewPr>
  </p:slideViewPr>
  <p:outlineViewPr>
    <p:cViewPr>
      <p:scale>
        <a:sx n="33" d="100"/>
        <a:sy n="33" d="100"/>
      </p:scale>
      <p:origin x="0" y="-576"/>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25-Mar-23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98448" y="626300"/>
            <a:ext cx="8910264" cy="2755727"/>
          </a:xfrm>
        </p:spPr>
        <p:txBody>
          <a:bodyPr>
            <a:normAutofit fontScale="90000"/>
          </a:bodyPr>
          <a:lstStyle/>
          <a:p>
            <a:r>
              <a:rPr lang="en-US" dirty="0"/>
              <a:t>Say Goodbye to Physical Mice : Introducing the AI Virtual Mouse</a:t>
            </a:r>
          </a:p>
        </p:txBody>
      </p:sp>
    </p:spTree>
    <p:extLst>
      <p:ext uri="{BB962C8B-B14F-4D97-AF65-F5344CB8AC3E}">
        <p14:creationId xmlns:p14="http://schemas.microsoft.com/office/powerpoint/2010/main" val="114769864"/>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a:xfrm>
            <a:off x="5862181" y="475989"/>
            <a:ext cx="5260931" cy="6080259"/>
          </a:xfrm>
        </p:spPr>
        <p:txBody>
          <a:bodyPr>
            <a:normAutofit/>
          </a:bodyPr>
          <a:lstStyle/>
          <a:p>
            <a:pPr marL="342900" indent="-342900" algn="just">
              <a:buFont typeface="Arial" panose="020B0604020202020204" pitchFamily="34" charset="0"/>
              <a:buChar char="•"/>
            </a:pPr>
            <a:r>
              <a:rPr lang="en-US" dirty="0"/>
              <a:t>Recap of the key points discussed in the presentation: The use of AI virtual mice can provide a range of benefits over traditional mouse devices, including improved accessibility and increased productivity.</a:t>
            </a:r>
          </a:p>
          <a:p>
            <a:pPr marL="342900" indent="-342900" algn="just">
              <a:buFont typeface="Arial" panose="020B0604020202020204" pitchFamily="34" charset="0"/>
              <a:buChar char="•"/>
            </a:pPr>
            <a:endParaRPr lang="en-US" dirty="0"/>
          </a:p>
          <a:p>
            <a:pPr marL="342900" indent="-342900" algn="just">
              <a:buFont typeface="Arial" panose="020B0604020202020204" pitchFamily="34" charset="0"/>
              <a:buChar char="•"/>
            </a:pPr>
            <a:r>
              <a:rPr lang="en-US" dirty="0"/>
              <a:t>Final thoughts on the importance of AI virtual mouse technology: As technology continues to evolve, it is important to explore new ways of interacting with devices and applications, and AI virtual mice offer a promising alternative to traditional mouse devices.</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10</a:t>
            </a:fld>
            <a:endParaRPr lang="en-US" dirty="0"/>
          </a:p>
        </p:txBody>
      </p:sp>
      <p:sp>
        <p:nvSpPr>
          <p:cNvPr id="10" name="Rectangle 9">
            <a:extLst>
              <a:ext uri="{FF2B5EF4-FFF2-40B4-BE49-F238E27FC236}">
                <a16:creationId xmlns:a16="http://schemas.microsoft.com/office/drawing/2014/main" id="{C4665A31-AB0B-4A8D-8E1C-B6406CE2149A}"/>
              </a:ext>
            </a:extLst>
          </p:cNvPr>
          <p:cNvSpPr/>
          <p:nvPr/>
        </p:nvSpPr>
        <p:spPr>
          <a:xfrm>
            <a:off x="1068888" y="2718613"/>
            <a:ext cx="3390378" cy="923330"/>
          </a:xfrm>
          <a:prstGeom prst="rect">
            <a:avLst/>
          </a:prstGeom>
        </p:spPr>
        <p:txBody>
          <a:bodyPr wrap="square">
            <a:spAutoFit/>
          </a:bodyPr>
          <a:lstStyle/>
          <a:p>
            <a:r>
              <a:rPr lang="en-US" sz="5400" dirty="0">
                <a:solidFill>
                  <a:schemeClr val="tx1">
                    <a:lumMod val="75000"/>
                    <a:lumOff val="25000"/>
                  </a:schemeClr>
                </a:solidFill>
                <a:latin typeface="Abadi" panose="020B0604020104020204" pitchFamily="34" charset="0"/>
              </a:rPr>
              <a:t>Conclusion</a:t>
            </a:r>
          </a:p>
        </p:txBody>
      </p:sp>
    </p:spTree>
    <p:extLst>
      <p:ext uri="{BB962C8B-B14F-4D97-AF65-F5344CB8AC3E}">
        <p14:creationId xmlns:p14="http://schemas.microsoft.com/office/powerpoint/2010/main" val="3584772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11</a:t>
            </a:fld>
            <a:endParaRPr lang="en-US" dirty="0"/>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a:xfrm>
            <a:off x="5273458" y="1760027"/>
            <a:ext cx="5401505" cy="4690758"/>
          </a:xfrm>
        </p:spPr>
        <p:txBody>
          <a:bodyPr>
            <a:normAutofit/>
          </a:bodyPr>
          <a:lstStyle/>
          <a:p>
            <a:r>
              <a:rPr lang="en-US" sz="2400" dirty="0">
                <a:latin typeface="Abadi" panose="020B0604020104020204" pitchFamily="34" charset="0"/>
              </a:rPr>
              <a:t>Introduction</a:t>
            </a:r>
          </a:p>
          <a:p>
            <a:r>
              <a:rPr lang="en-US" sz="2400" dirty="0">
                <a:latin typeface="Abadi" panose="020B0604020104020204" pitchFamily="34" charset="0"/>
              </a:rPr>
              <a:t>The need for an AI virtual mouse</a:t>
            </a:r>
          </a:p>
          <a:p>
            <a:r>
              <a:rPr lang="en-US" sz="2400" dirty="0">
                <a:latin typeface="Abadi" panose="020B0604020104020204" pitchFamily="34" charset="0"/>
              </a:rPr>
              <a:t>How an AI virtual mouse works:</a:t>
            </a:r>
          </a:p>
          <a:p>
            <a:r>
              <a:rPr lang="en-US" sz="2400" dirty="0"/>
              <a:t>Features and benefits</a:t>
            </a:r>
          </a:p>
          <a:p>
            <a:r>
              <a:rPr lang="en-US" sz="2400" dirty="0">
                <a:latin typeface="Abadi" panose="020B0604020104020204" pitchFamily="34" charset="0"/>
              </a:rPr>
              <a:t>Comparison with other mouse devices</a:t>
            </a:r>
          </a:p>
          <a:p>
            <a:r>
              <a:rPr lang="en-US" sz="2400" dirty="0"/>
              <a:t>Future Developments</a:t>
            </a:r>
            <a:endParaRPr lang="en-US" sz="2400" dirty="0">
              <a:latin typeface="Abadi" panose="020B0604020104020204" pitchFamily="34" charset="0"/>
            </a:endParaRPr>
          </a:p>
          <a:p>
            <a:r>
              <a:rPr lang="en-US" sz="2400" dirty="0">
                <a:latin typeface="Abadi" panose="020B0604020104020204" pitchFamily="34" charset="0"/>
              </a:rPr>
              <a:t>Screenshot</a:t>
            </a:r>
          </a:p>
          <a:p>
            <a:r>
              <a:rPr lang="en-US" sz="2400" dirty="0">
                <a:latin typeface="Abadi" panose="020B0604020104020204" pitchFamily="34" charset="0"/>
              </a:rPr>
              <a:t>Conclusion</a:t>
            </a:r>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p:pic>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2</a:t>
            </a:fld>
            <a:endParaRPr lang="en-US" dirty="0"/>
          </a:p>
        </p:txBody>
      </p:sp>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704463" y="986917"/>
            <a:ext cx="6190488" cy="1179576"/>
          </a:xfrm>
        </p:spPr>
        <p:txBody>
          <a:bodyPr/>
          <a:lstStyle/>
          <a:p>
            <a:r>
              <a:rPr lang="en-US" sz="5400" dirty="0">
                <a:solidFill>
                  <a:schemeClr val="tx1">
                    <a:lumMod val="85000"/>
                    <a:lumOff val="15000"/>
                  </a:schemeClr>
                </a:solidFill>
              </a:rPr>
              <a:t>Introduction</a:t>
            </a:r>
            <a:endParaRPr lang="en-US" dirty="0">
              <a:solidFill>
                <a:schemeClr val="tx1">
                  <a:lumMod val="85000"/>
                  <a:lumOff val="15000"/>
                </a:schemeClr>
              </a:solidFill>
            </a:endParaRP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38200" y="2524379"/>
            <a:ext cx="6190488" cy="3346704"/>
          </a:xfrm>
        </p:spPr>
        <p:txBody>
          <a:bodyPr>
            <a:normAutofit lnSpcReduction="10000"/>
          </a:bodyPr>
          <a:lstStyle/>
          <a:p>
            <a:r>
              <a:rPr lang="en-US" dirty="0">
                <a:solidFill>
                  <a:schemeClr val="tx1">
                    <a:lumMod val="85000"/>
                    <a:lumOff val="15000"/>
                  </a:schemeClr>
                </a:solidFill>
              </a:rPr>
              <a:t>An AI virtual mouse is a computer program that uses artificial intelligence and machine learning algorithms to interpret hand movements and translate them into cursor movements on a screen.</a:t>
            </a:r>
          </a:p>
          <a:p>
            <a:r>
              <a:rPr lang="en-US" dirty="0">
                <a:solidFill>
                  <a:schemeClr val="tx1">
                    <a:lumMod val="85000"/>
                    <a:lumOff val="15000"/>
                  </a:schemeClr>
                </a:solidFill>
              </a:rPr>
              <a:t>Purpose of the presentation: The purpose of this presentation is to provide an overview of the technology behind an AI virtual mouse, as well as the advantages it offers over traditional mouse devices.</a:t>
            </a:r>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3</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dirty="0">
                <a:solidFill>
                  <a:schemeClr val="tx1">
                    <a:lumMod val="85000"/>
                    <a:lumOff val="15000"/>
                  </a:schemeClr>
                </a:solidFill>
                <a:latin typeface="Abadi" panose="020B0604020104020204" pitchFamily="34" charset="0"/>
              </a:rPr>
              <a:t>The need for an AI virtual mouse:</a:t>
            </a:r>
            <a:endParaRPr lang="en-US" sz="5400" dirty="0">
              <a:solidFill>
                <a:schemeClr val="tx1">
                  <a:lumMod val="85000"/>
                  <a:lumOff val="15000"/>
                </a:schemeClr>
              </a:solidFill>
              <a:latin typeface="Abadi" panose="020B0604020104020204" pitchFamily="34" charset="0"/>
            </a:endParaRP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4</a:t>
            </a:fld>
            <a:endParaRPr lang="en-US" b="1" cap="all" spc="100" dirty="0">
              <a:solidFill>
                <a:schemeClr val="accent2"/>
              </a:solidFill>
            </a:endParaRPr>
          </a:p>
        </p:txBody>
      </p:sp>
      <p:sp>
        <p:nvSpPr>
          <p:cNvPr id="3" name="Rectangle 2">
            <a:extLst>
              <a:ext uri="{FF2B5EF4-FFF2-40B4-BE49-F238E27FC236}">
                <a16:creationId xmlns:a16="http://schemas.microsoft.com/office/drawing/2014/main" id="{7621E279-8F1F-472B-9D91-4B2EA1E474ED}"/>
              </a:ext>
            </a:extLst>
          </p:cNvPr>
          <p:cNvSpPr/>
          <p:nvPr/>
        </p:nvSpPr>
        <p:spPr>
          <a:xfrm>
            <a:off x="1127342" y="1997837"/>
            <a:ext cx="9782828" cy="3416320"/>
          </a:xfrm>
          <a:prstGeom prst="rect">
            <a:avLst/>
          </a:prstGeom>
        </p:spPr>
        <p:txBody>
          <a:bodyPr wrap="square">
            <a:spAutoFit/>
          </a:bodyPr>
          <a:lstStyle/>
          <a:p>
            <a:pPr algn="just">
              <a:buFont typeface="Arial" panose="020B0604020202020204" pitchFamily="34" charset="0"/>
              <a:buChar char="•"/>
            </a:pPr>
            <a:r>
              <a:rPr lang="en-US" sz="2400" dirty="0">
                <a:solidFill>
                  <a:schemeClr val="tx1">
                    <a:lumMod val="85000"/>
                    <a:lumOff val="15000"/>
                  </a:schemeClr>
                </a:solidFill>
                <a:latin typeface="Abadi" panose="020B0604020104020204" pitchFamily="34" charset="0"/>
              </a:rPr>
              <a:t>Challenges with traditional mouse devices: Traditional mouse devices can be difficult to use for people with disabilities, repetitive strain injuries, or other physical limitations. Additionally, traditional mouse devices require a flat surface to work on, which can limit their portability.</a:t>
            </a:r>
          </a:p>
          <a:p>
            <a:pPr algn="just">
              <a:buFont typeface="Arial" panose="020B0604020202020204" pitchFamily="34" charset="0"/>
              <a:buChar char="•"/>
            </a:pPr>
            <a:endParaRPr lang="en-US" sz="2400" dirty="0">
              <a:solidFill>
                <a:schemeClr val="tx1">
                  <a:lumMod val="85000"/>
                  <a:lumOff val="15000"/>
                </a:schemeClr>
              </a:solidFill>
              <a:latin typeface="Abadi" panose="020B0604020104020204" pitchFamily="34" charset="0"/>
            </a:endParaRPr>
          </a:p>
          <a:p>
            <a:pPr algn="just">
              <a:buFont typeface="Arial" panose="020B0604020202020204" pitchFamily="34" charset="0"/>
              <a:buChar char="•"/>
            </a:pPr>
            <a:r>
              <a:rPr lang="en-US" sz="2400" dirty="0">
                <a:solidFill>
                  <a:schemeClr val="tx1">
                    <a:lumMod val="85000"/>
                    <a:lumOff val="15000"/>
                  </a:schemeClr>
                </a:solidFill>
                <a:latin typeface="Abadi" panose="020B0604020104020204" pitchFamily="34" charset="0"/>
              </a:rPr>
              <a:t>Advantages of an AI virtual mouse: An AI virtual mouse does not require a physical mouse device, making it more accessible and convenient to use. Additionally, the use of AI and machine learning algorithms can improve the accuracy and responsiveness of the cursor movement.</a:t>
            </a:r>
            <a:endParaRPr lang="en-US" sz="2400" b="0" i="0" dirty="0">
              <a:solidFill>
                <a:schemeClr val="tx1">
                  <a:lumMod val="85000"/>
                  <a:lumOff val="15000"/>
                </a:schemeClr>
              </a:solidFill>
              <a:effectLst/>
              <a:latin typeface="Abadi" panose="020B0604020104020204" pitchFamily="34" charset="0"/>
            </a:endParaRPr>
          </a:p>
        </p:txBody>
      </p:sp>
    </p:spTree>
    <p:extLst>
      <p:ext uri="{BB962C8B-B14F-4D97-AF65-F5344CB8AC3E}">
        <p14:creationId xmlns:p14="http://schemas.microsoft.com/office/powerpoint/2010/main" val="783914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dirty="0">
                <a:latin typeface="Abadi" panose="020B0604020104020204" pitchFamily="34" charset="0"/>
              </a:rPr>
              <a:t>How an AI virtual mouse works:</a:t>
            </a:r>
            <a:endParaRPr lang="en-US" sz="5400" dirty="0">
              <a:latin typeface="Abadi" panose="020B0604020104020204" pitchFamily="34" charset="0"/>
            </a:endParaRP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5</a:t>
            </a:fld>
            <a:endParaRPr lang="en-US" b="1" cap="all" spc="100" dirty="0">
              <a:solidFill>
                <a:schemeClr val="accent2"/>
              </a:solidFill>
            </a:endParaRPr>
          </a:p>
        </p:txBody>
      </p:sp>
      <p:sp>
        <p:nvSpPr>
          <p:cNvPr id="6" name="Rectangle 5">
            <a:extLst>
              <a:ext uri="{FF2B5EF4-FFF2-40B4-BE49-F238E27FC236}">
                <a16:creationId xmlns:a16="http://schemas.microsoft.com/office/drawing/2014/main" id="{6A7384C6-4B2D-405B-BD35-EEBF19052F34}"/>
              </a:ext>
            </a:extLst>
          </p:cNvPr>
          <p:cNvSpPr/>
          <p:nvPr/>
        </p:nvSpPr>
        <p:spPr>
          <a:xfrm>
            <a:off x="1252603" y="1720840"/>
            <a:ext cx="10101197" cy="3416320"/>
          </a:xfrm>
          <a:prstGeom prst="rect">
            <a:avLst/>
          </a:prstGeom>
        </p:spPr>
        <p:txBody>
          <a:bodyPr wrap="square">
            <a:spAutoFit/>
          </a:bodyPr>
          <a:lstStyle/>
          <a:p>
            <a:pPr algn="just">
              <a:buFont typeface="Arial" panose="020B0604020202020204" pitchFamily="34" charset="0"/>
              <a:buChar char="•"/>
            </a:pPr>
            <a:r>
              <a:rPr lang="en-US" sz="2400" dirty="0">
                <a:solidFill>
                  <a:schemeClr val="tx1">
                    <a:lumMod val="85000"/>
                    <a:lumOff val="15000"/>
                  </a:schemeClr>
                </a:solidFill>
                <a:latin typeface="Abadi" panose="020B0604020104020204" pitchFamily="34" charset="0"/>
              </a:rPr>
              <a:t>An AI virtual mouse uses sensors and algorithms to detect and interpret hand movements, including the position, velocity, and acceleration of the hand. These sensors can include cameras, infrared sensors, and depth sensors.</a:t>
            </a:r>
          </a:p>
          <a:p>
            <a:pPr algn="just">
              <a:buFont typeface="Arial" panose="020B0604020202020204" pitchFamily="34" charset="0"/>
              <a:buChar char="•"/>
            </a:pPr>
            <a:endParaRPr lang="en-US" sz="2400" dirty="0">
              <a:solidFill>
                <a:schemeClr val="tx1">
                  <a:lumMod val="85000"/>
                  <a:lumOff val="15000"/>
                </a:schemeClr>
              </a:solidFill>
              <a:latin typeface="Abadi" panose="020B0604020104020204" pitchFamily="34" charset="0"/>
            </a:endParaRPr>
          </a:p>
          <a:p>
            <a:pPr algn="just">
              <a:buFont typeface="Arial" panose="020B0604020202020204" pitchFamily="34" charset="0"/>
              <a:buChar char="•"/>
            </a:pPr>
            <a:r>
              <a:rPr lang="en-US" sz="2400" dirty="0">
                <a:solidFill>
                  <a:schemeClr val="tx1">
                    <a:lumMod val="85000"/>
                    <a:lumOff val="15000"/>
                  </a:schemeClr>
                </a:solidFill>
                <a:latin typeface="Abadi" panose="020B0604020104020204" pitchFamily="34" charset="0"/>
              </a:rPr>
              <a:t>The data collected by the sensors is processed using machine learning algorithms, which can learn to recognize specific hand gestures and movements. This allows the AI virtual mouse to accurately interpret the user's intentions and translate them into cursor movements on a screen.</a:t>
            </a:r>
            <a:endParaRPr lang="en-US" sz="2400" b="0" i="0" dirty="0">
              <a:solidFill>
                <a:schemeClr val="tx1">
                  <a:lumMod val="85000"/>
                  <a:lumOff val="15000"/>
                </a:schemeClr>
              </a:solidFill>
              <a:effectLst/>
              <a:latin typeface="Abadi" panose="020B0604020104020204" pitchFamily="34" charset="0"/>
            </a:endParaRPr>
          </a:p>
        </p:txBody>
      </p:sp>
    </p:spTree>
    <p:extLst>
      <p:ext uri="{BB962C8B-B14F-4D97-AF65-F5344CB8AC3E}">
        <p14:creationId xmlns:p14="http://schemas.microsoft.com/office/powerpoint/2010/main" val="277827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a:xfrm>
            <a:off x="5913438" y="301752"/>
            <a:ext cx="5672010" cy="849766"/>
          </a:xfrm>
        </p:spPr>
        <p:txBody>
          <a:bodyPr>
            <a:normAutofit fontScale="90000"/>
          </a:bodyPr>
          <a:lstStyle/>
          <a:p>
            <a:r>
              <a:rPr lang="en-US" sz="4400" dirty="0"/>
              <a:t>Features and benefits:</a:t>
            </a:r>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a:xfrm>
            <a:off x="5890419" y="1265433"/>
            <a:ext cx="5440361" cy="4327134"/>
          </a:xfrm>
        </p:spPr>
        <p:txBody>
          <a:bodyPr>
            <a:normAutofit/>
          </a:bodyPr>
          <a:lstStyle/>
          <a:p>
            <a:pPr marL="285750" indent="-285750" algn="just">
              <a:buFont typeface="Arial" panose="020B0604020202020204" pitchFamily="34" charset="0"/>
              <a:buChar char="•"/>
            </a:pPr>
            <a:r>
              <a:rPr lang="en-US" dirty="0">
                <a:solidFill>
                  <a:schemeClr val="tx1">
                    <a:lumMod val="85000"/>
                    <a:lumOff val="15000"/>
                  </a:schemeClr>
                </a:solidFill>
                <a:latin typeface="Abadi" panose="020B0604020104020204" pitchFamily="34" charset="0"/>
              </a:rPr>
              <a:t>AI virtual mice can offer a range of features, such as the ability to recognize specific hand gestures or movements, customizable settings to suit individual preferences, and compatibility with a range of devices and platforms.</a:t>
            </a:r>
          </a:p>
          <a:p>
            <a:pPr marL="285750" indent="-285750" algn="just">
              <a:buFont typeface="Arial" panose="020B0604020202020204" pitchFamily="34" charset="0"/>
              <a:buChar char="•"/>
            </a:pPr>
            <a:r>
              <a:rPr lang="en-US" dirty="0">
                <a:solidFill>
                  <a:schemeClr val="tx1">
                    <a:lumMod val="85000"/>
                    <a:lumOff val="15000"/>
                  </a:schemeClr>
                </a:solidFill>
                <a:latin typeface="Abadi" panose="020B0604020104020204" pitchFamily="34" charset="0"/>
              </a:rPr>
              <a:t>AI virtual mice can improve accessibility for people with disabilities or physical limitations, as well as increase productivity by allowing for more natural and intuitive control of a computer.</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6</a:t>
            </a:fld>
            <a:endParaRPr lang="en-US" dirty="0"/>
          </a:p>
        </p:txBody>
      </p:sp>
      <p:sp>
        <p:nvSpPr>
          <p:cNvPr id="4" name="Rectangle 3">
            <a:extLst>
              <a:ext uri="{FF2B5EF4-FFF2-40B4-BE49-F238E27FC236}">
                <a16:creationId xmlns:a16="http://schemas.microsoft.com/office/drawing/2014/main" id="{BA28578E-35DC-4A02-975C-665905690C12}"/>
              </a:ext>
            </a:extLst>
          </p:cNvPr>
          <p:cNvSpPr/>
          <p:nvPr/>
        </p:nvSpPr>
        <p:spPr>
          <a:xfrm>
            <a:off x="2079397" y="1716158"/>
            <a:ext cx="1629358" cy="523220"/>
          </a:xfrm>
          <a:prstGeom prst="rect">
            <a:avLst/>
          </a:prstGeom>
        </p:spPr>
        <p:txBody>
          <a:bodyPr wrap="square">
            <a:spAutoFit/>
          </a:bodyPr>
          <a:lstStyle/>
          <a:p>
            <a:r>
              <a:rPr lang="en-US" sz="2800" dirty="0">
                <a:solidFill>
                  <a:schemeClr val="tx1">
                    <a:lumMod val="50000"/>
                    <a:lumOff val="50000"/>
                  </a:schemeClr>
                </a:solidFill>
                <a:latin typeface="a Always Smile" panose="02000503000000000000" pitchFamily="50" charset="0"/>
              </a:rPr>
              <a:t>Features</a:t>
            </a:r>
          </a:p>
        </p:txBody>
      </p:sp>
    </p:spTree>
    <p:extLst>
      <p:ext uri="{BB962C8B-B14F-4D97-AF65-F5344CB8AC3E}">
        <p14:creationId xmlns:p14="http://schemas.microsoft.com/office/powerpoint/2010/main" val="3561473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fontScale="90000"/>
          </a:bodyPr>
          <a:lstStyle/>
          <a:p>
            <a:r>
              <a:rPr lang="en-US" sz="5400" dirty="0">
                <a:solidFill>
                  <a:schemeClr val="tx1">
                    <a:lumMod val="85000"/>
                    <a:lumOff val="15000"/>
                  </a:schemeClr>
                </a:solidFill>
                <a:latin typeface="Abadi" panose="020B0604020104020204" pitchFamily="34" charset="0"/>
              </a:rPr>
              <a:t>Comparison with other mouse devices:</a:t>
            </a:r>
          </a:p>
        </p:txBody>
      </p:sp>
      <p:sp>
        <p:nvSpPr>
          <p:cNvPr id="15" name="Rectangle 14">
            <a:extLst>
              <a:ext uri="{FF2B5EF4-FFF2-40B4-BE49-F238E27FC236}">
                <a16:creationId xmlns:a16="http://schemas.microsoft.com/office/drawing/2014/main" id="{8C5207B0-E1F1-4904-920B-6CEEFAF52282}"/>
              </a:ext>
            </a:extLst>
          </p:cNvPr>
          <p:cNvSpPr/>
          <p:nvPr/>
        </p:nvSpPr>
        <p:spPr>
          <a:xfrm>
            <a:off x="1139867" y="1791221"/>
            <a:ext cx="10421655" cy="3046988"/>
          </a:xfrm>
          <a:prstGeom prst="rect">
            <a:avLst/>
          </a:prstGeom>
        </p:spPr>
        <p:txBody>
          <a:bodyPr wrap="square">
            <a:spAutoFit/>
          </a:bodyPr>
          <a:lstStyle/>
          <a:p>
            <a:pPr algn="just">
              <a:buFont typeface="Arial" panose="020B0604020202020204" pitchFamily="34" charset="0"/>
              <a:buChar char="•"/>
            </a:pPr>
            <a:r>
              <a:rPr lang="en-US" sz="2400" dirty="0">
                <a:solidFill>
                  <a:schemeClr val="tx1">
                    <a:lumMod val="85000"/>
                    <a:lumOff val="15000"/>
                  </a:schemeClr>
                </a:solidFill>
                <a:latin typeface="Abadi" panose="020B0604020104020204" pitchFamily="34" charset="0"/>
              </a:rPr>
              <a:t>Comparison of an AI virtual mouse with traditional mouse devices and other alternative mouse technologies: AI virtual mice can be compared to traditional mouse devices, touchpads, and other alternative mouse technologies such as touchscreens and trackballs.</a:t>
            </a:r>
          </a:p>
          <a:p>
            <a:pPr algn="just">
              <a:buFont typeface="Arial" panose="020B0604020202020204" pitchFamily="34" charset="0"/>
              <a:buChar char="•"/>
            </a:pPr>
            <a:endParaRPr lang="en-US" sz="2400" dirty="0">
              <a:solidFill>
                <a:schemeClr val="tx1">
                  <a:lumMod val="85000"/>
                  <a:lumOff val="15000"/>
                </a:schemeClr>
              </a:solidFill>
              <a:latin typeface="Abadi" panose="020B0604020104020204" pitchFamily="34" charset="0"/>
            </a:endParaRPr>
          </a:p>
          <a:p>
            <a:pPr algn="just">
              <a:buFont typeface="Arial" panose="020B0604020202020204" pitchFamily="34" charset="0"/>
              <a:buChar char="•"/>
            </a:pPr>
            <a:r>
              <a:rPr lang="en-US" sz="2400" dirty="0">
                <a:solidFill>
                  <a:schemeClr val="tx1">
                    <a:lumMod val="85000"/>
                    <a:lumOff val="15000"/>
                  </a:schemeClr>
                </a:solidFill>
                <a:latin typeface="Abadi" panose="020B0604020104020204" pitchFamily="34" charset="0"/>
              </a:rPr>
              <a:t>Advantages and disadvantages of each: Each mouse technology has its own advantages and disadvantages, such as ease of use, accuracy, and accessibility.</a:t>
            </a:r>
            <a:endParaRPr lang="en-US" sz="2400" b="0" i="0" dirty="0">
              <a:solidFill>
                <a:schemeClr val="tx1">
                  <a:lumMod val="85000"/>
                  <a:lumOff val="15000"/>
                </a:schemeClr>
              </a:solidFill>
              <a:effectLst/>
              <a:latin typeface="Abadi" panose="020B0604020104020204" pitchFamily="34" charset="0"/>
            </a:endParaRPr>
          </a:p>
        </p:txBody>
      </p:sp>
    </p:spTree>
    <p:extLst>
      <p:ext uri="{BB962C8B-B14F-4D97-AF65-F5344CB8AC3E}">
        <p14:creationId xmlns:p14="http://schemas.microsoft.com/office/powerpoint/2010/main" val="3124766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dirty="0"/>
              <a:t>Future Developments:</a:t>
            </a:r>
            <a:endParaRPr lang="en-US" sz="5400" dirty="0"/>
          </a:p>
        </p:txBody>
      </p:sp>
      <p:sp>
        <p:nvSpPr>
          <p:cNvPr id="19" name="Rectangle 18">
            <a:extLst>
              <a:ext uri="{FF2B5EF4-FFF2-40B4-BE49-F238E27FC236}">
                <a16:creationId xmlns:a16="http://schemas.microsoft.com/office/drawing/2014/main" id="{4311A849-EB82-42C2-9435-2001B6E14AE2}"/>
              </a:ext>
            </a:extLst>
          </p:cNvPr>
          <p:cNvSpPr/>
          <p:nvPr/>
        </p:nvSpPr>
        <p:spPr>
          <a:xfrm>
            <a:off x="839788" y="1690689"/>
            <a:ext cx="10997308" cy="3046988"/>
          </a:xfrm>
          <a:prstGeom prst="rect">
            <a:avLst/>
          </a:prstGeom>
        </p:spPr>
        <p:txBody>
          <a:bodyPr wrap="square">
            <a:spAutoFit/>
          </a:bodyPr>
          <a:lstStyle/>
          <a:p>
            <a:pPr>
              <a:buFont typeface="Arial" panose="020B0604020202020204" pitchFamily="34" charset="0"/>
              <a:buChar char="•"/>
            </a:pPr>
            <a:r>
              <a:rPr lang="en-US" sz="2400" dirty="0">
                <a:solidFill>
                  <a:schemeClr val="tx1">
                    <a:lumMod val="85000"/>
                    <a:lumOff val="15000"/>
                  </a:schemeClr>
                </a:solidFill>
                <a:latin typeface="Abadi" panose="020B0604020104020204" pitchFamily="34" charset="0"/>
              </a:rPr>
              <a:t>Overview of potential future developments in AI virtual mouse technology: Future developments in AI virtual mouse technology could include improved accuracy and responsiveness, more natural and intuitive control, and greater compatibility with a range of devices and platforms.</a:t>
            </a:r>
          </a:p>
          <a:p>
            <a:pPr>
              <a:buFont typeface="Arial" panose="020B0604020202020204" pitchFamily="34" charset="0"/>
              <a:buChar char="•"/>
            </a:pPr>
            <a:endParaRPr lang="en-US" sz="2400" dirty="0">
              <a:solidFill>
                <a:schemeClr val="tx1">
                  <a:lumMod val="85000"/>
                  <a:lumOff val="15000"/>
                </a:schemeClr>
              </a:solidFill>
              <a:latin typeface="Abadi" panose="020B0604020104020204" pitchFamily="34" charset="0"/>
            </a:endParaRPr>
          </a:p>
          <a:p>
            <a:pPr>
              <a:buFont typeface="Arial" panose="020B0604020202020204" pitchFamily="34" charset="0"/>
              <a:buChar char="•"/>
            </a:pPr>
            <a:r>
              <a:rPr lang="en-US" sz="2400" dirty="0">
                <a:solidFill>
                  <a:schemeClr val="tx1">
                    <a:lumMod val="85000"/>
                    <a:lumOff val="15000"/>
                  </a:schemeClr>
                </a:solidFill>
                <a:latin typeface="Abadi" panose="020B0604020104020204" pitchFamily="34" charset="0"/>
              </a:rPr>
              <a:t>Predictions for how the technology may evolve over time: As the technology behind AI virtual mice continues to evolve, it is likely that they will become more widely adopted and integrated into various applications and devices.</a:t>
            </a:r>
            <a:endParaRPr lang="en-US" sz="2400" b="0" i="0" dirty="0">
              <a:solidFill>
                <a:schemeClr val="tx1">
                  <a:lumMod val="85000"/>
                  <a:lumOff val="15000"/>
                </a:schemeClr>
              </a:solidFill>
              <a:effectLst/>
              <a:latin typeface="Abadi" panose="020B0604020104020204" pitchFamily="34" charset="0"/>
            </a:endParaRPr>
          </a:p>
        </p:txBody>
      </p:sp>
    </p:spTree>
    <p:extLst>
      <p:ext uri="{BB962C8B-B14F-4D97-AF65-F5344CB8AC3E}">
        <p14:creationId xmlns:p14="http://schemas.microsoft.com/office/powerpoint/2010/main" val="1403455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609CB703-C563-4F1F-BF28-83C06E978C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24F15ED-B8BB-4C86-8B15-45AD8C1F18EA}"/>
              </a:ext>
            </a:extLst>
          </p:cNvPr>
          <p:cNvSpPr>
            <a:spLocks noGrp="1"/>
          </p:cNvSpPr>
          <p:nvPr>
            <p:ph type="title"/>
          </p:nvPr>
        </p:nvSpPr>
        <p:spPr>
          <a:xfrm>
            <a:off x="5207000" y="583345"/>
            <a:ext cx="5833787" cy="2274155"/>
          </a:xfrm>
        </p:spPr>
        <p:txBody>
          <a:bodyPr vert="horz" lIns="91440" tIns="45720" rIns="91440" bIns="45720" rtlCol="0" anchor="b">
            <a:normAutofit/>
          </a:bodyPr>
          <a:lstStyle/>
          <a:p>
            <a:pPr algn="r"/>
            <a:r>
              <a:rPr lang="en-US" sz="6000" b="1" i="0" kern="1200" cap="all" baseline="0" dirty="0">
                <a:solidFill>
                  <a:schemeClr val="bg1"/>
                </a:solidFill>
                <a:latin typeface="+mj-lt"/>
                <a:ea typeface="+mj-ea"/>
                <a:cs typeface="+mj-cs"/>
              </a:rPr>
              <a:t>Screenshot</a:t>
            </a:r>
          </a:p>
        </p:txBody>
      </p:sp>
      <p:cxnSp>
        <p:nvCxnSpPr>
          <p:cNvPr id="19" name="Straight Connector 18">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6114" y="349160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8" name="Picture 7" descr="Diagram&#10;&#10;Description automatically generated">
            <a:extLst>
              <a:ext uri="{FF2B5EF4-FFF2-40B4-BE49-F238E27FC236}">
                <a16:creationId xmlns:a16="http://schemas.microsoft.com/office/drawing/2014/main" id="{EFD5F30A-9493-4164-BB3B-18AD3FC98779}"/>
              </a:ext>
            </a:extLst>
          </p:cNvPr>
          <p:cNvPicPr>
            <a:picLocks noChangeAspect="1"/>
          </p:cNvPicPr>
          <p:nvPr/>
        </p:nvPicPr>
        <p:blipFill rotWithShape="1">
          <a:blip r:embed="rId2"/>
          <a:srcRect t="9500" r="3" b="3"/>
          <a:stretch/>
        </p:blipFill>
        <p:spPr>
          <a:xfrm>
            <a:off x="1346842" y="647743"/>
            <a:ext cx="3555819" cy="3555819"/>
          </a:xfrm>
          <a:custGeom>
            <a:avLst/>
            <a:gdLst/>
            <a:ahLst/>
            <a:cxnLst/>
            <a:rect l="l" t="t" r="r" b="b"/>
            <a:pathLst>
              <a:path w="1924906" h="1924906">
                <a:moveTo>
                  <a:pt x="962453" y="0"/>
                </a:moveTo>
                <a:cubicBezTo>
                  <a:pt x="1494001" y="0"/>
                  <a:pt x="1924906" y="430905"/>
                  <a:pt x="1924906" y="962453"/>
                </a:cubicBezTo>
                <a:cubicBezTo>
                  <a:pt x="1924906" y="1494001"/>
                  <a:pt x="1494001" y="1924906"/>
                  <a:pt x="962453" y="1924906"/>
                </a:cubicBezTo>
                <a:cubicBezTo>
                  <a:pt x="430905" y="1924906"/>
                  <a:pt x="0" y="1494001"/>
                  <a:pt x="0" y="962453"/>
                </a:cubicBezTo>
                <a:cubicBezTo>
                  <a:pt x="0" y="430905"/>
                  <a:pt x="430905" y="0"/>
                  <a:pt x="962453" y="0"/>
                </a:cubicBezTo>
                <a:close/>
              </a:path>
            </a:pathLst>
          </a:custGeom>
        </p:spPr>
      </p:pic>
      <p:sp>
        <p:nvSpPr>
          <p:cNvPr id="21"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03316" y="463378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2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5615" y="491807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25"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88020" y="590338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pic>
        <p:nvPicPr>
          <p:cNvPr id="10" name="Picture 9" descr="Text, whiteboard&#10;&#10;Description automatically generated">
            <a:extLst>
              <a:ext uri="{FF2B5EF4-FFF2-40B4-BE49-F238E27FC236}">
                <a16:creationId xmlns:a16="http://schemas.microsoft.com/office/drawing/2014/main" id="{82008A20-DC6A-44FF-A4A7-A240C9D88961}"/>
              </a:ext>
            </a:extLst>
          </p:cNvPr>
          <p:cNvPicPr>
            <a:picLocks noChangeAspect="1"/>
          </p:cNvPicPr>
          <p:nvPr/>
        </p:nvPicPr>
        <p:blipFill rotWithShape="1">
          <a:blip r:embed="rId3"/>
          <a:srcRect l="6919" r="15150" b="-2"/>
          <a:stretch/>
        </p:blipFill>
        <p:spPr>
          <a:xfrm>
            <a:off x="3661359" y="4000501"/>
            <a:ext cx="3555818" cy="2857499"/>
          </a:xfrm>
          <a:custGeom>
            <a:avLst/>
            <a:gdLst/>
            <a:ahLst/>
            <a:cxnLst/>
            <a:rect l="l" t="t" r="r" b="b"/>
            <a:pathLst>
              <a:path w="3555818" h="2817584">
                <a:moveTo>
                  <a:pt x="1777909" y="0"/>
                </a:moveTo>
                <a:cubicBezTo>
                  <a:pt x="2759821" y="0"/>
                  <a:pt x="3555818" y="795997"/>
                  <a:pt x="3555818" y="1777909"/>
                </a:cubicBezTo>
                <a:cubicBezTo>
                  <a:pt x="3555818" y="2146126"/>
                  <a:pt x="3443881" y="2488199"/>
                  <a:pt x="3252179" y="2771955"/>
                </a:cubicBezTo>
                <a:lnTo>
                  <a:pt x="3218058" y="2817584"/>
                </a:lnTo>
                <a:lnTo>
                  <a:pt x="337760" y="2817584"/>
                </a:lnTo>
                <a:lnTo>
                  <a:pt x="303639" y="2771955"/>
                </a:lnTo>
                <a:cubicBezTo>
                  <a:pt x="111937" y="2488199"/>
                  <a:pt x="0" y="2146126"/>
                  <a:pt x="0" y="1777909"/>
                </a:cubicBezTo>
                <a:cubicBezTo>
                  <a:pt x="0" y="795997"/>
                  <a:pt x="795997" y="0"/>
                  <a:pt x="1777909" y="0"/>
                </a:cubicBezTo>
                <a:close/>
              </a:path>
            </a:pathLst>
          </a:custGeom>
        </p:spPr>
      </p:pic>
    </p:spTree>
    <p:extLst>
      <p:ext uri="{BB962C8B-B14F-4D97-AF65-F5344CB8AC3E}">
        <p14:creationId xmlns:p14="http://schemas.microsoft.com/office/powerpoint/2010/main" val="3006369825"/>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30</TotalTime>
  <Words>623</Words>
  <Application>Microsoft Office PowerPoint</Application>
  <PresentationFormat>Widescreen</PresentationFormat>
  <Paragraphs>45</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 Always Smile</vt:lpstr>
      <vt:lpstr>Abadi</vt:lpstr>
      <vt:lpstr>Arial</vt:lpstr>
      <vt:lpstr>Calibri</vt:lpstr>
      <vt:lpstr>Univers</vt:lpstr>
      <vt:lpstr>GradientUnivers</vt:lpstr>
      <vt:lpstr>Say Goodbye to Physical Mice : Introducing the AI Virtual Mouse</vt:lpstr>
      <vt:lpstr>PowerPoint Presentation</vt:lpstr>
      <vt:lpstr>Introduction</vt:lpstr>
      <vt:lpstr>The need for an AI virtual mouse:</vt:lpstr>
      <vt:lpstr>How an AI virtual mouse works:</vt:lpstr>
      <vt:lpstr>Features and benefits:</vt:lpstr>
      <vt:lpstr>Comparison with other mouse devices:</vt:lpstr>
      <vt:lpstr>Future Developments:</vt:lpstr>
      <vt:lpstr>Screenshot</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Say Goodbye to Physical Mice : Introducing the AI Virtual Mouse</dc:title>
  <dc:creator>hp</dc:creator>
  <cp:lastModifiedBy>Dinesh Badhan</cp:lastModifiedBy>
  <cp:revision>5</cp:revision>
  <dcterms:created xsi:type="dcterms:W3CDTF">2023-03-25T04:57:26Z</dcterms:created>
  <dcterms:modified xsi:type="dcterms:W3CDTF">2023-03-25T10:12:04Z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